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1" r:id="rId1"/>
  </p:sldMasterIdLst>
  <p:sldIdLst>
    <p:sldId id="256" r:id="rId2"/>
    <p:sldId id="259" r:id="rId3"/>
    <p:sldId id="262" r:id="rId4"/>
    <p:sldId id="263" r:id="rId5"/>
    <p:sldId id="265" r:id="rId6"/>
    <p:sldId id="264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48" y="4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60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75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6898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12429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26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569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222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561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923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688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356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9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245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08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025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75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936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12/13/2025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3331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  <p:sldLayoutId id="2147483815" r:id="rId4"/>
    <p:sldLayoutId id="2147483816" r:id="rId5"/>
    <p:sldLayoutId id="2147483817" r:id="rId6"/>
    <p:sldLayoutId id="2147483818" r:id="rId7"/>
    <p:sldLayoutId id="2147483819" r:id="rId8"/>
    <p:sldLayoutId id="2147483820" r:id="rId9"/>
    <p:sldLayoutId id="2147483821" r:id="rId10"/>
    <p:sldLayoutId id="2147483822" r:id="rId11"/>
    <p:sldLayoutId id="2147483823" r:id="rId12"/>
    <p:sldLayoutId id="2147483824" r:id="rId13"/>
    <p:sldLayoutId id="2147483825" r:id="rId14"/>
    <p:sldLayoutId id="2147483826" r:id="rId15"/>
    <p:sldLayoutId id="2147483827" r:id="rId16"/>
    <p:sldLayoutId id="214748382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E0B16B-160D-3B47-B0AD-B9DFE0BE77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465" y="2010251"/>
            <a:ext cx="7492754" cy="831912"/>
          </a:xfrm>
        </p:spPr>
        <p:txBody>
          <a:bodyPr>
            <a:noAutofit/>
          </a:bodyPr>
          <a:lstStyle/>
          <a:p>
            <a:r>
              <a:rPr lang="it-IT" sz="7200" b="1" dirty="0">
                <a:solidFill>
                  <a:srgbClr val="FFFFFF"/>
                </a:solidFill>
              </a:rPr>
              <a:t>NAO OR NEVER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FE824F2-69C7-344E-825E-A532661B6C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7180" y="3429000"/>
            <a:ext cx="6283635" cy="642430"/>
          </a:xfrm>
        </p:spPr>
        <p:txBody>
          <a:bodyPr anchor="t">
            <a:noAutofit/>
          </a:bodyPr>
          <a:lstStyle/>
          <a:p>
            <a:pPr algn="l"/>
            <a:r>
              <a:rPr lang="it-IT" sz="2400" b="1" dirty="0">
                <a:solidFill>
                  <a:srgbClr val="FFFFFF"/>
                </a:solidFill>
              </a:rPr>
              <a:t>Team </a:t>
            </a:r>
            <a:r>
              <a:rPr lang="it-IT" sz="2400" b="1" dirty="0" err="1">
                <a:solidFill>
                  <a:srgbClr val="FFFFFF"/>
                </a:solidFill>
              </a:rPr>
              <a:t>members</a:t>
            </a:r>
            <a:r>
              <a:rPr lang="it-IT" sz="2400" b="1" dirty="0">
                <a:solidFill>
                  <a:srgbClr val="FFFFFF"/>
                </a:solidFill>
              </a:rPr>
              <a:t>: </a:t>
            </a:r>
          </a:p>
          <a:p>
            <a:pPr algn="l"/>
            <a:r>
              <a:rPr lang="it-IT" sz="2400" b="1" dirty="0">
                <a:solidFill>
                  <a:srgbClr val="FFFFFF"/>
                </a:solidFill>
              </a:rPr>
              <a:t>Pietro Menotti and Lorenzo Moscardini</a:t>
            </a:r>
          </a:p>
        </p:txBody>
      </p:sp>
      <p:pic>
        <p:nvPicPr>
          <p:cNvPr id="6" name="Immagine 5" descr="Immagine che contiene giocattolo, robot, automa meccanico, cartone animato&#10;&#10;Il contenuto generato dall'IA potrebbe non essere corretto.">
            <a:extLst>
              <a:ext uri="{FF2B5EF4-FFF2-40B4-BE49-F238E27FC236}">
                <a16:creationId xmlns:a16="http://schemas.microsoft.com/office/drawing/2014/main" id="{6A4455C9-538F-1769-6DB3-9890B6BCA1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6311" y="1175503"/>
            <a:ext cx="6231250" cy="519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721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11184C-2AA0-3C38-A2A7-DE2267AEB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Picture 2">
            <a:extLst>
              <a:ext uri="{FF2B5EF4-FFF2-40B4-BE49-F238E27FC236}">
                <a16:creationId xmlns:a16="http://schemas.microsoft.com/office/drawing/2014/main" id="{59FACE42-44B0-4185-8ED4-9043A78C8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A838DBA2-246D-4087-AE0A-6EA2B4B65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B4406F95-9579-494D-BE1E-A012A7F4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05" name="Rectangle 5">
                <a:extLst>
                  <a:ext uri="{FF2B5EF4-FFF2-40B4-BE49-F238E27FC236}">
                    <a16:creationId xmlns:a16="http://schemas.microsoft.com/office/drawing/2014/main" id="{4C8D671A-5C73-44CA-B6D0-7F3BC195BA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6" name="Freeform 6">
                <a:extLst>
                  <a:ext uri="{FF2B5EF4-FFF2-40B4-BE49-F238E27FC236}">
                    <a16:creationId xmlns:a16="http://schemas.microsoft.com/office/drawing/2014/main" id="{F0DB3AC8-B5AD-4004-B0B9-74B58BECA0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7" name="Freeform 7">
                <a:extLst>
                  <a:ext uri="{FF2B5EF4-FFF2-40B4-BE49-F238E27FC236}">
                    <a16:creationId xmlns:a16="http://schemas.microsoft.com/office/drawing/2014/main" id="{F3B2C8F3-E236-45B2-B2E1-8460F8FD6D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8" name="Freeform 8">
                <a:extLst>
                  <a:ext uri="{FF2B5EF4-FFF2-40B4-BE49-F238E27FC236}">
                    <a16:creationId xmlns:a16="http://schemas.microsoft.com/office/drawing/2014/main" id="{761EE3AC-0BC2-4A29-AD58-5CB0EEFF96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9" name="Freeform 9">
                <a:extLst>
                  <a:ext uri="{FF2B5EF4-FFF2-40B4-BE49-F238E27FC236}">
                    <a16:creationId xmlns:a16="http://schemas.microsoft.com/office/drawing/2014/main" id="{38DC43BE-83DD-43F3-A21F-9B58B1074F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0" name="Freeform 10">
                <a:extLst>
                  <a:ext uri="{FF2B5EF4-FFF2-40B4-BE49-F238E27FC236}">
                    <a16:creationId xmlns:a16="http://schemas.microsoft.com/office/drawing/2014/main" id="{112583CE-53E8-48F6-9F71-25A32BFD61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1" name="Freeform 11">
                <a:extLst>
                  <a:ext uri="{FF2B5EF4-FFF2-40B4-BE49-F238E27FC236}">
                    <a16:creationId xmlns:a16="http://schemas.microsoft.com/office/drawing/2014/main" id="{229A7966-2C4F-4334-8FB7-08521F984D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2" name="Freeform 12">
                <a:extLst>
                  <a:ext uri="{FF2B5EF4-FFF2-40B4-BE49-F238E27FC236}">
                    <a16:creationId xmlns:a16="http://schemas.microsoft.com/office/drawing/2014/main" id="{656FCF6A-DF5B-42AA-83C4-22CD7B9947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3" name="Freeform 13">
                <a:extLst>
                  <a:ext uri="{FF2B5EF4-FFF2-40B4-BE49-F238E27FC236}">
                    <a16:creationId xmlns:a16="http://schemas.microsoft.com/office/drawing/2014/main" id="{E908B3EE-F31D-4E8D-BF3C-71F5B35F02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4" name="Freeform 14">
                <a:extLst>
                  <a:ext uri="{FF2B5EF4-FFF2-40B4-BE49-F238E27FC236}">
                    <a16:creationId xmlns:a16="http://schemas.microsoft.com/office/drawing/2014/main" id="{DA9F96D7-B42C-4F80-8F26-72388FE0C2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5" name="Freeform 15">
                <a:extLst>
                  <a:ext uri="{FF2B5EF4-FFF2-40B4-BE49-F238E27FC236}">
                    <a16:creationId xmlns:a16="http://schemas.microsoft.com/office/drawing/2014/main" id="{5C9D5861-5A45-408A-A25E-61ED661AD7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6" name="Line 16">
                <a:extLst>
                  <a:ext uri="{FF2B5EF4-FFF2-40B4-BE49-F238E27FC236}">
                    <a16:creationId xmlns:a16="http://schemas.microsoft.com/office/drawing/2014/main" id="{DEEF5DD7-13B2-4CBB-A1AE-193A618B0F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7" name="Freeform 17">
                <a:extLst>
                  <a:ext uri="{FF2B5EF4-FFF2-40B4-BE49-F238E27FC236}">
                    <a16:creationId xmlns:a16="http://schemas.microsoft.com/office/drawing/2014/main" id="{3D896DDA-5AD2-4360-9E65-A792131051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8" name="Freeform 18">
                <a:extLst>
                  <a:ext uri="{FF2B5EF4-FFF2-40B4-BE49-F238E27FC236}">
                    <a16:creationId xmlns:a16="http://schemas.microsoft.com/office/drawing/2014/main" id="{C088F3B1-D893-4078-8EAE-6A3776F675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9" name="Freeform 19">
                <a:extLst>
                  <a:ext uri="{FF2B5EF4-FFF2-40B4-BE49-F238E27FC236}">
                    <a16:creationId xmlns:a16="http://schemas.microsoft.com/office/drawing/2014/main" id="{23CCB367-42E1-4DEF-BABD-7457EB9F28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0" name="Freeform 20">
                <a:extLst>
                  <a:ext uri="{FF2B5EF4-FFF2-40B4-BE49-F238E27FC236}">
                    <a16:creationId xmlns:a16="http://schemas.microsoft.com/office/drawing/2014/main" id="{BAFD46CE-CD21-4C8E-8ACE-B1A0B74A9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1" name="Rectangle 21">
                <a:extLst>
                  <a:ext uri="{FF2B5EF4-FFF2-40B4-BE49-F238E27FC236}">
                    <a16:creationId xmlns:a16="http://schemas.microsoft.com/office/drawing/2014/main" id="{23980A26-1FFF-4434-A77C-C5A1C96A5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2" name="Freeform 22">
                <a:extLst>
                  <a:ext uri="{FF2B5EF4-FFF2-40B4-BE49-F238E27FC236}">
                    <a16:creationId xmlns:a16="http://schemas.microsoft.com/office/drawing/2014/main" id="{AE64C1E5-E917-4222-8080-3EF831FB46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3" name="Freeform 23">
                <a:extLst>
                  <a:ext uri="{FF2B5EF4-FFF2-40B4-BE49-F238E27FC236}">
                    <a16:creationId xmlns:a16="http://schemas.microsoft.com/office/drawing/2014/main" id="{D4D42DE6-99E5-4D28-834E-6601A7DD93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4" name="Freeform 24">
                <a:extLst>
                  <a:ext uri="{FF2B5EF4-FFF2-40B4-BE49-F238E27FC236}">
                    <a16:creationId xmlns:a16="http://schemas.microsoft.com/office/drawing/2014/main" id="{194304B3-4C44-49E0-A677-19E2DA8CC9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5" name="Freeform 25">
                <a:extLst>
                  <a:ext uri="{FF2B5EF4-FFF2-40B4-BE49-F238E27FC236}">
                    <a16:creationId xmlns:a16="http://schemas.microsoft.com/office/drawing/2014/main" id="{C726387F-F77D-4FB6-A177-1DC6115E84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6" name="Freeform 26">
                <a:extLst>
                  <a:ext uri="{FF2B5EF4-FFF2-40B4-BE49-F238E27FC236}">
                    <a16:creationId xmlns:a16="http://schemas.microsoft.com/office/drawing/2014/main" id="{2F09766D-0653-4646-BA37-8FC23294BA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7" name="Freeform 27">
                <a:extLst>
                  <a:ext uri="{FF2B5EF4-FFF2-40B4-BE49-F238E27FC236}">
                    <a16:creationId xmlns:a16="http://schemas.microsoft.com/office/drawing/2014/main" id="{F50D9867-C9E0-462B-894F-B2F97E26AC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8" name="Freeform 28">
                <a:extLst>
                  <a:ext uri="{FF2B5EF4-FFF2-40B4-BE49-F238E27FC236}">
                    <a16:creationId xmlns:a16="http://schemas.microsoft.com/office/drawing/2014/main" id="{44179987-9B3B-4BC1-9BDA-EC9F30A379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9" name="Freeform 29">
                <a:extLst>
                  <a:ext uri="{FF2B5EF4-FFF2-40B4-BE49-F238E27FC236}">
                    <a16:creationId xmlns:a16="http://schemas.microsoft.com/office/drawing/2014/main" id="{EF0E5480-8C2D-4FFE-9357-938DF0642B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0" name="Freeform 30">
                <a:extLst>
                  <a:ext uri="{FF2B5EF4-FFF2-40B4-BE49-F238E27FC236}">
                    <a16:creationId xmlns:a16="http://schemas.microsoft.com/office/drawing/2014/main" id="{FDAC2F76-95E6-4EE4-8A26-47CDAE5C62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1" name="Freeform 31">
                <a:extLst>
                  <a:ext uri="{FF2B5EF4-FFF2-40B4-BE49-F238E27FC236}">
                    <a16:creationId xmlns:a16="http://schemas.microsoft.com/office/drawing/2014/main" id="{249EB4AA-5D5B-4A3A-9F2D-6E4EDF2046C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375D3DC5-0B19-4EA9-A350-6218AC28CD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95" name="Freeform 32">
                <a:extLst>
                  <a:ext uri="{FF2B5EF4-FFF2-40B4-BE49-F238E27FC236}">
                    <a16:creationId xmlns:a16="http://schemas.microsoft.com/office/drawing/2014/main" id="{86B5A458-9418-4EDA-9B6F-E4754ABAD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6" name="Freeform 33">
                <a:extLst>
                  <a:ext uri="{FF2B5EF4-FFF2-40B4-BE49-F238E27FC236}">
                    <a16:creationId xmlns:a16="http://schemas.microsoft.com/office/drawing/2014/main" id="{6307D20D-BE6F-4BFD-8A35-230A01AD72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7" name="Freeform 34">
                <a:extLst>
                  <a:ext uri="{FF2B5EF4-FFF2-40B4-BE49-F238E27FC236}">
                    <a16:creationId xmlns:a16="http://schemas.microsoft.com/office/drawing/2014/main" id="{37A04039-8217-4B7F-8F43-4039DF087D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CA6CE641-5DEB-4A06-B9C3-B726A334C2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D08C7C1C-DF39-4479-94BD-47E71DE422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0" name="Freeform 37">
                <a:extLst>
                  <a:ext uri="{FF2B5EF4-FFF2-40B4-BE49-F238E27FC236}">
                    <a16:creationId xmlns:a16="http://schemas.microsoft.com/office/drawing/2014/main" id="{27C5EAA7-E449-48C0-9B14-E677E6ECF8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1" name="Freeform 38">
                <a:extLst>
                  <a:ext uri="{FF2B5EF4-FFF2-40B4-BE49-F238E27FC236}">
                    <a16:creationId xmlns:a16="http://schemas.microsoft.com/office/drawing/2014/main" id="{AA6A8A39-39D4-41FE-9974-CB46106A7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2" name="Freeform 39">
                <a:extLst>
                  <a:ext uri="{FF2B5EF4-FFF2-40B4-BE49-F238E27FC236}">
                    <a16:creationId xmlns:a16="http://schemas.microsoft.com/office/drawing/2014/main" id="{433C6D82-AE91-4A0C-97C6-34399C908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3" name="Freeform 40">
                <a:extLst>
                  <a:ext uri="{FF2B5EF4-FFF2-40B4-BE49-F238E27FC236}">
                    <a16:creationId xmlns:a16="http://schemas.microsoft.com/office/drawing/2014/main" id="{D4C06E36-D233-423A-BC95-5B4D5BE35C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4" name="Rectangle 41">
                <a:extLst>
                  <a:ext uri="{FF2B5EF4-FFF2-40B4-BE49-F238E27FC236}">
                    <a16:creationId xmlns:a16="http://schemas.microsoft.com/office/drawing/2014/main" id="{E1B0EEC1-CF7A-4761-B477-941DB41A83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95A614C1-DF2F-4591-6702-7B7E4558E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0374" y="636588"/>
            <a:ext cx="5894387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/>
              <a:t>MOVES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152B20F-E997-EF0B-7493-3778384F92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2272" y="2222499"/>
            <a:ext cx="5894388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 dirty="0" err="1">
                <a:solidFill>
                  <a:schemeClr val="tx1"/>
                </a:solidFill>
              </a:rPr>
              <a:t>Mandatory_moves</a:t>
            </a:r>
            <a:r>
              <a:rPr lang="en-US" sz="1700" b="1" dirty="0">
                <a:solidFill>
                  <a:schemeClr val="tx1"/>
                </a:solidFill>
              </a:rPr>
              <a:t> = 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[</a:t>
            </a:r>
            <a:r>
              <a:rPr lang="en-US" sz="1700" dirty="0" err="1"/>
              <a:t>StandInit</a:t>
            </a:r>
            <a:r>
              <a:rPr lang="en-US" sz="1700" dirty="0"/>
              <a:t>, Sit, Wipe Forehead, 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Hello, </a:t>
            </a:r>
            <a:r>
              <a:rPr lang="en-US" sz="1700" dirty="0" err="1"/>
              <a:t>SitRelax</a:t>
            </a:r>
            <a:r>
              <a:rPr lang="en-US" sz="1700" dirty="0"/>
              <a:t>, 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 err="1"/>
              <a:t>StandZero</a:t>
            </a:r>
            <a:r>
              <a:rPr lang="en-US" sz="1700" dirty="0"/>
              <a:t>, Crouch]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 dirty="0" err="1">
                <a:solidFill>
                  <a:schemeClr val="tx1"/>
                </a:solidFill>
              </a:rPr>
              <a:t>Possible_intermediate_moves</a:t>
            </a:r>
            <a:r>
              <a:rPr lang="en-US" sz="1700" b="1" dirty="0">
                <a:solidFill>
                  <a:schemeClr val="tx1"/>
                </a:solidFill>
              </a:rPr>
              <a:t> = 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[</a:t>
            </a:r>
            <a:r>
              <a:rPr lang="en-US" sz="1700" dirty="0" err="1"/>
              <a:t>Diagonal_left</a:t>
            </a:r>
            <a:r>
              <a:rPr lang="en-US" sz="1700" dirty="0"/>
              <a:t>, </a:t>
            </a:r>
            <a:r>
              <a:rPr lang="en-US" sz="1700" dirty="0" err="1"/>
              <a:t>Diagonal_right</a:t>
            </a:r>
            <a:r>
              <a:rPr lang="en-US" sz="1700" dirty="0"/>
              <a:t>, </a:t>
            </a:r>
            <a:r>
              <a:rPr lang="en-US" sz="1700" dirty="0" err="1"/>
              <a:t>Stand_from_sit</a:t>
            </a:r>
            <a:r>
              <a:rPr lang="en-US" sz="1700" dirty="0"/>
              <a:t>, </a:t>
            </a:r>
            <a:r>
              <a:rPr lang="en-US" sz="1700" dirty="0" err="1"/>
              <a:t>Move_backward</a:t>
            </a:r>
            <a:r>
              <a:rPr lang="en-US" sz="1700" dirty="0"/>
              <a:t>, </a:t>
            </a:r>
            <a:r>
              <a:rPr lang="en-US" sz="1700" dirty="0" err="1"/>
              <a:t>Move_forward</a:t>
            </a:r>
            <a:r>
              <a:rPr lang="en-US" sz="1700" dirty="0"/>
              <a:t>, </a:t>
            </a:r>
            <a:r>
              <a:rPr lang="en-US" sz="1700" dirty="0" err="1"/>
              <a:t>AirGuitar</a:t>
            </a:r>
            <a:r>
              <a:rPr lang="en-US" sz="1700" dirty="0"/>
              <a:t>, </a:t>
            </a:r>
            <a:r>
              <a:rPr lang="en-US" sz="1700" dirty="0" err="1"/>
              <a:t>ComeOn</a:t>
            </a:r>
            <a:r>
              <a:rPr lang="en-US" sz="1700" dirty="0"/>
              <a:t>, Dab, </a:t>
            </a:r>
            <a:r>
              <a:rPr lang="en-US" sz="1700" dirty="0" err="1"/>
              <a:t>DanceMove</a:t>
            </a:r>
            <a:r>
              <a:rPr lang="en-US" sz="1700" dirty="0"/>
              <a:t>, </a:t>
            </a:r>
            <a:r>
              <a:rPr lang="en-US" sz="1700" dirty="0" err="1"/>
              <a:t>PulpFiction</a:t>
            </a:r>
            <a:r>
              <a:rPr lang="en-US" sz="1700" dirty="0"/>
              <a:t>, </a:t>
            </a:r>
            <a:r>
              <a:rPr lang="en-US" sz="1700" dirty="0" err="1"/>
              <a:t>TheRobot</a:t>
            </a:r>
            <a:r>
              <a:rPr lang="en-US" sz="1700" dirty="0"/>
              <a:t>, </a:t>
            </a:r>
            <a:r>
              <a:rPr lang="en-US" sz="1700" dirty="0" err="1"/>
              <a:t>Mani_sui_fianchi</a:t>
            </a:r>
            <a:r>
              <a:rPr lang="en-US" sz="1700" dirty="0"/>
              <a:t>, </a:t>
            </a:r>
            <a:r>
              <a:rPr lang="en-US" sz="1700" dirty="0" err="1"/>
              <a:t>Ballo_braccia</a:t>
            </a:r>
            <a:r>
              <a:rPr lang="en-US" sz="1700" dirty="0"/>
              <a:t>]</a:t>
            </a:r>
          </a:p>
        </p:txBody>
      </p:sp>
      <p:pic>
        <p:nvPicPr>
          <p:cNvPr id="6" name="Immagine 5" descr="Immagine che contiene giocattolo, robot, automa meccanico, cartone animato&#10;&#10;Il contenuto generato dall'IA potrebbe non essere corretto.">
            <a:extLst>
              <a:ext uri="{FF2B5EF4-FFF2-40B4-BE49-F238E27FC236}">
                <a16:creationId xmlns:a16="http://schemas.microsoft.com/office/drawing/2014/main" id="{F7293CCD-998E-763C-6B91-560BAAA60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7" r="20924" b="3"/>
          <a:stretch>
            <a:fillRect/>
          </a:stretch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99369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EB8AD5-C51F-29A9-3434-B7B620A5B2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E30A9EED-AA3A-F9B3-D0B4-08F0563BB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9AE44CF-9BB0-F71A-B99B-A0851F0AD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1BCBDFA-D2FE-5BD6-B2B8-3D2A13238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43F6B2E1-9542-84FF-7D2E-EE5F102CE2B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AA3393BA-28B3-1564-4C15-28B2C1386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106F733D-C20B-A094-2E2E-56F6CA4B6D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3A3699CE-94F1-6317-4BD1-4E82B63B00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0FDDE8C4-1F38-7D7A-2A0C-6D07FA0C5B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39553AA3-83B8-4486-546C-3D80F55F9A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E03B5F8C-6957-0D3A-37A2-5AF175C00B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413570C0-EA4E-6045-B2BE-CBF4C686A9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C1A37209-E7FC-F590-B9EC-071A135832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3153328F-56EC-BF1D-1285-03E2BFEEE6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E5CDAFFD-1763-9C8F-DCBF-5E83C33E4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312FF21E-021A-A24B-7E08-0613154F4B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5BBBB9D9-18EE-FD60-8AC6-965C278C33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6349F4BD-9933-989A-C7F4-C40738A98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DBEC0CFF-81F2-CC69-201A-160CB9415B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4A56F9CF-A037-515B-0C4B-4CA379B49D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53E5DC26-A041-70AE-04C2-DD022713D4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EE862D9B-A070-A97E-9DD4-331B4918B0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B92140F3-7B90-DF3C-8052-58AAA58B67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8C34D00B-33E7-9C4F-F6A7-8573D5042C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E676448E-CE76-2D34-4002-9ECBF24859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0CA59D28-1B72-8DF7-8BC2-BAB85AAFB1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858DD50B-7410-98C2-866E-365EE59B5F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746C95B8-5191-4B36-075D-D83FDCB1A2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7C5CFDE2-AD90-732A-4EE1-FAE0B05AE3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DBC52F13-54A8-9499-84E3-62053BDA03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9577C089-EE6F-A661-0CA0-6D54886219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CB57715-1821-7B13-9C31-03D4D03A5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E3A3A200-1E47-CF13-0E84-5A49A23D9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FAD726E7-F821-292B-1BAA-B822AAE551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8C75D78E-3054-D356-C4B6-0ACE28784C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868715A8-FA80-57BD-0F1E-3EAB331A1C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6C18A096-EBF9-1015-9E53-45501A166F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C50BFD1D-5054-BE87-952A-FEFBFB76A3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E9B7B916-1474-BCF7-9F7B-AE362B3BF1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DF1EBE4D-24CF-9D4B-0014-2A8D9621140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BC2BAFE9-564D-E51E-51A5-FEE364A53F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BE4D0B66-4A01-5716-044F-188509D33A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452F4FAA-E9D0-322A-5011-D76AF9683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7214" y="627063"/>
            <a:ext cx="5894387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/>
              <a:t>OUR STRATEGY (I)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57642E2-6B13-0751-A2C1-EE03F7F4E5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2138" y="2357872"/>
            <a:ext cx="6504613" cy="4247715"/>
          </a:xfrm>
        </p:spPr>
        <p:txBody>
          <a:bodyPr vert="horz" lIns="91440" tIns="45720" rIns="91440" bIns="45720" rtlCol="0">
            <a:normAutofit/>
          </a:bodyPr>
          <a:lstStyle/>
          <a:p>
            <a:pPr marL="11430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 dirty="0">
                <a:solidFill>
                  <a:schemeClr val="tx1"/>
                </a:solidFill>
              </a:rPr>
              <a:t>Chosen algorithm: Iterative deepening search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Non informed search strategy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Combines the advantages of depth and 		  breadth-first strategies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It is complete and explores a single branch at a time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Selection from random sample of possible 	  intermediate positions</a:t>
            </a:r>
          </a:p>
          <a:p>
            <a:pPr marL="685800" lvl="2" algn="l">
              <a:lnSpc>
                <a:spcPct val="110000"/>
              </a:lnSpc>
            </a:pPr>
            <a:endParaRPr lang="en-US" sz="1700" dirty="0"/>
          </a:p>
          <a:p>
            <a:pPr marL="685800" lvl="2" algn="l">
              <a:lnSpc>
                <a:spcPct val="110000"/>
              </a:lnSpc>
            </a:pPr>
            <a:endParaRPr lang="en-US" sz="1700" dirty="0"/>
          </a:p>
          <a:p>
            <a:pPr>
              <a:lnSpc>
                <a:spcPct val="110000"/>
              </a:lnSpc>
            </a:pPr>
            <a:endParaRPr lang="en-US" sz="1900" b="1" dirty="0">
              <a:solidFill>
                <a:schemeClr val="tx1"/>
              </a:solidFill>
            </a:endParaRPr>
          </a:p>
          <a:p>
            <a:pPr lvl="1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  <a:p>
            <a:pPr marL="34290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/>
              </a:solidFill>
            </a:endParaRPr>
          </a:p>
        </p:txBody>
      </p:sp>
      <p:pic>
        <p:nvPicPr>
          <p:cNvPr id="6" name="Immagine 5" descr="Immagine che contiene giocattolo, robot, automa meccanico, cartone animato&#10;&#10;Il contenuto generato dall'IA potrebbe non essere corretto.">
            <a:extLst>
              <a:ext uri="{FF2B5EF4-FFF2-40B4-BE49-F238E27FC236}">
                <a16:creationId xmlns:a16="http://schemas.microsoft.com/office/drawing/2014/main" id="{6247F538-C659-EFE7-D8FB-F19DE35A6A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7" r="20924" b="3"/>
          <a:stretch>
            <a:fillRect/>
          </a:stretch>
        </p:blipFill>
        <p:spPr>
          <a:xfrm>
            <a:off x="7996863" y="1019131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23443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8390A1-28E1-1DA3-2F4F-A9AA5A8E0C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88A98D25-A5EB-047E-01B0-9270B8227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B23A83B-27C3-B1E4-C1BF-682E1B2A9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0F90B55-5491-006A-68C6-6C1B4B495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79015384-E23D-940B-B132-06C578D21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5765B7CC-BCBE-FBE8-B7A3-3BC03FA29D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90CC00DA-B813-7599-CB5E-1C7A4A62B7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8CB61597-5F4D-283E-4907-E62B783033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D8FBA124-AE7D-0FAB-1039-7A3646983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EEDE8BA9-BA2D-6469-8342-8EE231D918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78405C4F-DBD1-1E06-1C91-E1A2617A2C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175700C3-8EF9-8746-5C99-59D5458FC5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203523AC-08A7-7FCE-0BFE-A2C21184C8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5A0A5C11-163D-C4D5-F0D1-5288342573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B602476B-1173-2374-F560-DA4217AC51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6B62C890-728F-80A4-10FE-FEFE810027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851BC939-DF60-F382-C189-A6845CFF7A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34634663-4C90-F970-9A6C-6D9CCCCABD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906D61D2-A347-952F-3404-5015B2CE70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36A7ADC7-9366-1C89-08FE-127067BA69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3D819188-1488-A4E4-3BF1-D57CF4FBC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CA52105B-8A1D-F941-F6CF-FD1C4011B1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02353BC0-5A99-512C-CC28-DD81DCC6AD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9344C249-093D-1282-C8BA-3A6B9E4916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A2BC92FE-24A4-6F38-D630-4438CCFA99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54BBB4B5-9920-D3CC-1C67-E4A36B9C5E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F0670B52-56C6-7975-9E73-15B7B69A99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D72DCCA2-807D-0115-25CE-21E3816691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7E1D4B87-E082-B1DA-4F19-CE3F833C06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10D114BF-699D-49F7-19DF-166CFA3FCE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DEBD3AF0-8852-061B-FD49-53BCB668D1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E6B2475F-4B61-17CA-CDDD-55E177BAB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49306F62-AD93-8CB4-3293-EC49605A5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236A4A97-C811-F4B3-C7BE-B8B8CBB5C2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5DC69FFD-AE8E-7ABA-1F7A-A4664963B7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AEBCB171-06A0-2097-FD5D-71E3D12689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E3D39487-78BD-A499-26A1-61F8EF76FC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238FAF52-4689-1F04-1173-309D5B778D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A86461E0-F778-65FA-B34D-AA89F31B362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A88F6401-10A9-0BE8-36DA-A5E4ABE8D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FBA8EC69-DCB4-43C9-3AFE-762EFC6AF4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3BA70BEC-8A5C-2C33-3FAF-1B3A4FB677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xmlns:p14="http://schemas.microsoft.com/office/powerpoint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C39DD284-C48D-3A23-3A05-B72FAE6CF7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7214" y="627063"/>
            <a:ext cx="5894387" cy="14785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b="1" dirty="0"/>
              <a:t>OUR STRATEGY (II)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4D1F219-F9AF-94ED-543E-2E461FEF9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2139" y="2357872"/>
            <a:ext cx="5982322" cy="4247715"/>
          </a:xfrm>
        </p:spPr>
        <p:txBody>
          <a:bodyPr vert="horz" lIns="91440" tIns="45720" rIns="91440" bIns="45720" rtlCol="0">
            <a:normAutofit/>
          </a:bodyPr>
          <a:lstStyle/>
          <a:p>
            <a:pPr marL="11430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b="1" dirty="0">
                <a:solidFill>
                  <a:schemeClr val="tx1"/>
                </a:solidFill>
              </a:rPr>
              <a:t>STARTING FROM AIMA LIBRARY:</a:t>
            </a: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Class Choreography represents a segment of the global</a:t>
            </a:r>
          </a:p>
          <a:p>
            <a:pPr marL="685800" lvl="2" algn="l">
              <a:lnSpc>
                <a:spcPct val="110000"/>
              </a:lnSpc>
            </a:pPr>
            <a:r>
              <a:rPr lang="en-US" sz="1700" dirty="0"/>
              <a:t>    choreography between 2 mandatory moves, modeled </a:t>
            </a:r>
          </a:p>
          <a:p>
            <a:pPr marL="685800" lvl="2" algn="l">
              <a:lnSpc>
                <a:spcPct val="110000"/>
              </a:lnSpc>
            </a:pPr>
            <a:r>
              <a:rPr lang="en-US" sz="1700" dirty="0"/>
              <a:t>    as a subclass of AIMA’s Problem.</a:t>
            </a:r>
            <a:endParaRPr lang="en-US" sz="1700" b="1" dirty="0">
              <a:solidFill>
                <a:schemeClr val="tx1"/>
              </a:solidFill>
            </a:endParaRPr>
          </a:p>
          <a:p>
            <a:pPr lvl="2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In the main() function, the global choreography is built through the iteration of sub-choreography generation</a:t>
            </a:r>
          </a:p>
          <a:p>
            <a:pPr marL="685800" lvl="2" algn="l">
              <a:lnSpc>
                <a:spcPct val="110000"/>
              </a:lnSpc>
            </a:pPr>
            <a:endParaRPr lang="en-US" sz="1700" dirty="0"/>
          </a:p>
          <a:p>
            <a:pPr marL="685800" lvl="2" algn="l">
              <a:lnSpc>
                <a:spcPct val="110000"/>
              </a:lnSpc>
            </a:pPr>
            <a:endParaRPr lang="en-US" sz="1700" dirty="0"/>
          </a:p>
          <a:p>
            <a:pPr>
              <a:lnSpc>
                <a:spcPct val="110000"/>
              </a:lnSpc>
            </a:pPr>
            <a:endParaRPr lang="en-US" sz="1900" b="1" dirty="0">
              <a:solidFill>
                <a:schemeClr val="tx1"/>
              </a:solidFill>
            </a:endParaRPr>
          </a:p>
          <a:p>
            <a:pPr lvl="1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tx1"/>
              </a:solidFill>
            </a:endParaRPr>
          </a:p>
          <a:p>
            <a:pPr marL="342900"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sz="1900" dirty="0">
              <a:solidFill>
                <a:schemeClr val="tx1"/>
              </a:solidFill>
            </a:endParaRPr>
          </a:p>
        </p:txBody>
      </p:sp>
      <p:pic>
        <p:nvPicPr>
          <p:cNvPr id="6" name="Immagine 5" descr="Immagine che contiene giocattolo, robot, automa meccanico, cartone animato&#10;&#10;Il contenuto generato dall'IA potrebbe non essere corretto.">
            <a:extLst>
              <a:ext uri="{FF2B5EF4-FFF2-40B4-BE49-F238E27FC236}">
                <a16:creationId xmlns:a16="http://schemas.microsoft.com/office/drawing/2014/main" id="{778CF481-27AA-EB1D-4F1B-CC4496F797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7" r="20924" b="3"/>
          <a:stretch>
            <a:fillRect/>
          </a:stretch>
        </p:blipFill>
        <p:spPr>
          <a:xfrm>
            <a:off x="7996863" y="1019131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55733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47975833-C82F-AC58-D34D-D765337CBDAB}"/>
              </a:ext>
            </a:extLst>
          </p:cNvPr>
          <p:cNvSpPr txBox="1"/>
          <p:nvPr/>
        </p:nvSpPr>
        <p:spPr>
          <a:xfrm>
            <a:off x="1544699" y="348342"/>
            <a:ext cx="4687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/>
              <a:t>OUR CHOREOGRAPHY</a:t>
            </a:r>
          </a:p>
        </p:txBody>
      </p:sp>
      <p:pic>
        <p:nvPicPr>
          <p:cNvPr id="2" name="Video-NAOorNever (3)">
            <a:hlinkClick r:id="" action="ppaction://media"/>
            <a:extLst>
              <a:ext uri="{FF2B5EF4-FFF2-40B4-BE49-F238E27FC236}">
                <a16:creationId xmlns:a16="http://schemas.microsoft.com/office/drawing/2014/main" id="{F4BB118E-4427-5B44-4DC9-4983343C8F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7026" y="994673"/>
            <a:ext cx="8797948" cy="570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971C76-1DF0-BDC5-306D-E7756B395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78D2E1BD-5B06-7C42-8E6C-C0EDCAEDF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DD41DCB3-12CF-5F8E-68AD-88141EFA81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727A793-2533-C675-EE42-7127003FE7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6098FEA0-54CB-A17C-FD42-770F0BBE3F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C75E38B6-2F55-1C19-574F-01D53217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3B9356CB-9A96-22B6-AAA2-B99410BA12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A3B4FA43-0AB0-9F3A-FE04-EF072BC081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6B6A369E-D305-A393-B23F-EDC91113CC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525DC6CE-53CC-BA4E-A03C-D0A3A56F8E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C713769C-A8AC-A895-70B2-E79655980C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37E9A733-8534-E9A0-B6DB-E685C6294A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713D4F9E-9625-A57B-8431-2F1CD470E8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CEE9DC5A-A3F4-7880-BA66-1865DEBB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251FE943-8253-E1C3-2D17-37A9BE3680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10C00DA9-0EAD-E278-9916-F3DB2E381C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7F0F95C6-E03D-0F18-1DB8-5271161993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8EF63654-225A-C6C8-99D7-7822BC07ED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BE75A893-3A34-E714-F6DC-F1FB08F0CBB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5211D652-6164-8026-55EF-A3765F5AF5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2B034FF5-1C9E-8F85-CC8B-F05D08DEE0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8011B586-C5A9-86ED-DC4A-96F876C9A2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3F8D65D1-366B-FA7A-6F1B-B0C982B34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A1AAD191-8C2C-44C8-348E-B6700B363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584603A4-23EA-3A77-C1E8-2D61F78E7C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855D455F-E473-219F-8DF2-7A5CD5B035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21F5381B-B922-F040-CD09-8173623498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87A14D90-9C16-05E2-25D9-F5DC7A00B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BC0CC8D7-C55A-C449-4C96-E66E09E4E28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950934D4-5379-3E78-31FD-264F92CD98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E81FBA8B-B901-D37B-57B2-4260DAEAEF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C994AF7-809E-138D-62E7-8AFE44836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4519F4C4-63B8-EABD-9F56-89F85A2386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49A34BAC-4DDB-F0A8-437F-B4BBF75C4E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1CC04E0D-B34C-8B76-36CC-A9C133BA18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7AC41237-3A87-03E8-E807-B39B1DDA39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BE74D566-6E34-C617-7DCB-F595AB0F900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1D5D0322-7E7E-7C31-3339-E42E78DD89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EA8B675E-2480-A495-C6A0-26B5B28E3F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306869D5-3093-8096-90F6-A670B11C73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E9960C32-D5E5-2ADD-C11B-C25E62BC49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396DFF7F-DDF7-4A86-774F-B99BE31766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p14="http://schemas.microsoft.com/office/powerpoint/2010/main"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it-IT"/>
              </a:p>
            </p:txBody>
          </p:sp>
        </p:grp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E35010EC-58FB-13EF-983E-2FFC5B7D0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1659" y="2810365"/>
            <a:ext cx="5894387" cy="147857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b="1" dirty="0"/>
              <a:t>THANK YOU and…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LET’S DANCE!</a:t>
            </a:r>
          </a:p>
        </p:txBody>
      </p:sp>
      <p:pic>
        <p:nvPicPr>
          <p:cNvPr id="3" name="Immagine 2" descr="Immagine che contiene giocattolo, robot, automa meccanico, cartone animato&#10;&#10;Il contenuto generato dall'IA potrebbe non essere corretto.">
            <a:extLst>
              <a:ext uri="{FF2B5EF4-FFF2-40B4-BE49-F238E27FC236}">
                <a16:creationId xmlns:a16="http://schemas.microsoft.com/office/drawing/2014/main" id="{EEF597FC-DC7E-F818-B944-B6C418ED3A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67" r="20924" b="3"/>
          <a:stretch>
            <a:fillRect/>
          </a:stretch>
        </p:blipFill>
        <p:spPr>
          <a:xfrm>
            <a:off x="7996863" y="1019131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90312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79</TotalTime>
  <Words>192</Words>
  <Application>Microsoft Office PowerPoint</Application>
  <PresentationFormat>Widescreen</PresentationFormat>
  <Paragraphs>31</Paragraphs>
  <Slides>6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Circuito</vt:lpstr>
      <vt:lpstr>NAO OR NEVER</vt:lpstr>
      <vt:lpstr>MOVES</vt:lpstr>
      <vt:lpstr>OUR STRATEGY (I)</vt:lpstr>
      <vt:lpstr>OUR STRATEGY (II)</vt:lpstr>
      <vt:lpstr>Presentazione standard di PowerPoint</vt:lpstr>
      <vt:lpstr>THANK YOU and…  LET’S DANCE!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Lorenzo Moscardini</dc:creator>
  <cp:lastModifiedBy>Pietro Menotti - pietro.menotti@studio.unibo.it</cp:lastModifiedBy>
  <cp:revision>7</cp:revision>
  <dcterms:created xsi:type="dcterms:W3CDTF">2025-11-20T10:25:34Z</dcterms:created>
  <dcterms:modified xsi:type="dcterms:W3CDTF">2025-12-13T18:35:38Z</dcterms:modified>
</cp:coreProperties>
</file>

<file path=docProps/thumbnail.jpeg>
</file>